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</p:sldIdLst>
  <p:sldSz cx="9144000" cy="6858000" type="screen4x3"/>
  <p:notesSz cx="7010400" cy="92964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67" d="100"/>
          <a:sy n="67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DBA74-CE16-4D2B-9A2B-80187CD9BCC1}" type="datetimeFigureOut">
              <a:rPr lang="is-IS" smtClean="0"/>
              <a:t>7.1.2014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717CD-B95B-4BFE-A4FE-3F32D90A7EA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76553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EEBDC2-4578-4FFE-AD4E-2D1C6A523917}" type="datetimeFigureOut">
              <a:rPr lang="is-IS" smtClean="0"/>
              <a:t>7.1.2014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915EEB-5C77-4940-A2BA-61DAFCDFE2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8576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15EEB-5C77-4940-A2BA-61DAFCDFE237}" type="slidenum">
              <a:rPr lang="is-IS" smtClean="0"/>
              <a:t>1</a:t>
            </a:fld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45EC-6A6E-4F6E-A747-4FED96AFE8B7}" type="datetimeFigureOut">
              <a:rPr lang="is-IS" smtClean="0"/>
              <a:pPr/>
              <a:t>7.1.2014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C66-00FC-426A-9939-EBDC1AA7477A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45EC-6A6E-4F6E-A747-4FED96AFE8B7}" type="datetimeFigureOut">
              <a:rPr lang="is-IS" smtClean="0"/>
              <a:pPr/>
              <a:t>7.1.2014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C66-00FC-426A-9939-EBDC1AA7477A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45EC-6A6E-4F6E-A747-4FED96AFE8B7}" type="datetimeFigureOut">
              <a:rPr lang="is-IS" smtClean="0"/>
              <a:pPr/>
              <a:t>7.1.2014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C66-00FC-426A-9939-EBDC1AA7477A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C470-706F-4D68-9362-E2BE821A7E13}" type="datetimeFigureOut">
              <a:rPr lang="is-IS" smtClean="0"/>
              <a:pPr/>
              <a:t>7.1.2014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D75-AE88-40DD-8BEA-EA7231AC7FC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C470-706F-4D68-9362-E2BE821A7E13}" type="datetimeFigureOut">
              <a:rPr lang="is-IS" smtClean="0"/>
              <a:pPr/>
              <a:t>7.1.2014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D75-AE88-40DD-8BEA-EA7231AC7FC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C470-706F-4D68-9362-E2BE821A7E13}" type="datetimeFigureOut">
              <a:rPr lang="is-IS" smtClean="0"/>
              <a:pPr/>
              <a:t>7.1.2014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D75-AE88-40DD-8BEA-EA7231AC7FC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C470-706F-4D68-9362-E2BE821A7E13}" type="datetimeFigureOut">
              <a:rPr lang="is-IS" smtClean="0"/>
              <a:pPr/>
              <a:t>7.1.2014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D75-AE88-40DD-8BEA-EA7231AC7FC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C470-706F-4D68-9362-E2BE821A7E13}" type="datetimeFigureOut">
              <a:rPr lang="is-IS" smtClean="0"/>
              <a:pPr/>
              <a:t>7.1.2014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D75-AE88-40DD-8BEA-EA7231AC7FC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C470-706F-4D68-9362-E2BE821A7E13}" type="datetimeFigureOut">
              <a:rPr lang="is-IS" smtClean="0"/>
              <a:pPr/>
              <a:t>7.1.2014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D75-AE88-40DD-8BEA-EA7231AC7FC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C470-706F-4D68-9362-E2BE821A7E13}" type="datetimeFigureOut">
              <a:rPr lang="is-IS" smtClean="0"/>
              <a:pPr/>
              <a:t>7.1.2014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D75-AE88-40DD-8BEA-EA7231AC7FC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C470-706F-4D68-9362-E2BE821A7E13}" type="datetimeFigureOut">
              <a:rPr lang="is-IS" smtClean="0"/>
              <a:pPr/>
              <a:t>7.1.2014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D75-AE88-40DD-8BEA-EA7231AC7FC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45EC-6A6E-4F6E-A747-4FED96AFE8B7}" type="datetimeFigureOut">
              <a:rPr lang="is-IS" smtClean="0"/>
              <a:pPr/>
              <a:t>7.1.2014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C66-00FC-426A-9939-EBDC1AA7477A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C470-706F-4D68-9362-E2BE821A7E13}" type="datetimeFigureOut">
              <a:rPr lang="is-IS" smtClean="0"/>
              <a:pPr/>
              <a:t>7.1.2014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D75-AE88-40DD-8BEA-EA7231AC7FC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C470-706F-4D68-9362-E2BE821A7E13}" type="datetimeFigureOut">
              <a:rPr lang="is-IS" smtClean="0"/>
              <a:pPr/>
              <a:t>7.1.2014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D75-AE88-40DD-8BEA-EA7231AC7FC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C470-706F-4D68-9362-E2BE821A7E13}" type="datetimeFigureOut">
              <a:rPr lang="is-IS" smtClean="0"/>
              <a:pPr/>
              <a:t>7.1.2014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D75-AE88-40DD-8BEA-EA7231AC7FC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45EC-6A6E-4F6E-A747-4FED96AFE8B7}" type="datetimeFigureOut">
              <a:rPr lang="is-IS" smtClean="0"/>
              <a:pPr/>
              <a:t>7.1.2014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C66-00FC-426A-9939-EBDC1AA7477A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45EC-6A6E-4F6E-A747-4FED96AFE8B7}" type="datetimeFigureOut">
              <a:rPr lang="is-IS" smtClean="0"/>
              <a:pPr/>
              <a:t>7.1.2014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C66-00FC-426A-9939-EBDC1AA7477A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45EC-6A6E-4F6E-A747-4FED96AFE8B7}" type="datetimeFigureOut">
              <a:rPr lang="is-IS" smtClean="0"/>
              <a:pPr/>
              <a:t>7.1.2014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C66-00FC-426A-9939-EBDC1AA7477A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45EC-6A6E-4F6E-A747-4FED96AFE8B7}" type="datetimeFigureOut">
              <a:rPr lang="is-IS" smtClean="0"/>
              <a:pPr/>
              <a:t>7.1.2014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C66-00FC-426A-9939-EBDC1AA7477A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45EC-6A6E-4F6E-A747-4FED96AFE8B7}" type="datetimeFigureOut">
              <a:rPr lang="is-IS" smtClean="0"/>
              <a:pPr/>
              <a:t>7.1.2014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C66-00FC-426A-9939-EBDC1AA7477A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45EC-6A6E-4F6E-A747-4FED96AFE8B7}" type="datetimeFigureOut">
              <a:rPr lang="is-IS" smtClean="0"/>
              <a:pPr/>
              <a:t>7.1.2014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C66-00FC-426A-9939-EBDC1AA7477A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45EC-6A6E-4F6E-A747-4FED96AFE8B7}" type="datetimeFigureOut">
              <a:rPr lang="is-IS" smtClean="0"/>
              <a:pPr/>
              <a:t>7.1.2014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C66-00FC-426A-9939-EBDC1AA7477A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A45EC-6A6E-4F6E-A747-4FED96AFE8B7}" type="datetimeFigureOut">
              <a:rPr lang="is-IS" smtClean="0"/>
              <a:pPr/>
              <a:t>7.1.2014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ADC66-00FC-426A-9939-EBDC1AA7477A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4C470-706F-4D68-9362-E2BE821A7E13}" type="datetimeFigureOut">
              <a:rPr lang="is-IS" smtClean="0"/>
              <a:pPr/>
              <a:t>7.1.2014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6BD75-AE88-40DD-8BEA-EA7231AC7FC2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C9QBpMKr7s" TargetMode="External"/><Relationship Id="rId2" Type="http://schemas.openxmlformats.org/officeDocument/2006/relationships/hyperlink" Target="http://www.copernicus.eu/pages-principales/servic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copernicus.eu/pages-principales/services/marine-monitoring/" TargetMode="External"/><Relationship Id="rId7" Type="http://schemas.openxmlformats.org/officeDocument/2006/relationships/hyperlink" Target="http://www.copernicus.eu/pages-principales/services/climate-change/" TargetMode="External"/><Relationship Id="rId2" Type="http://schemas.openxmlformats.org/officeDocument/2006/relationships/hyperlink" Target="http://www.copernicus.eu/pages-principales/services/land-monitor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pernicus.eu/pages-principales/services/security/" TargetMode="External"/><Relationship Id="rId5" Type="http://schemas.openxmlformats.org/officeDocument/2006/relationships/hyperlink" Target="http://www.copernicus.eu/pages-principales/services/emergency-management/" TargetMode="External"/><Relationship Id="rId4" Type="http://schemas.openxmlformats.org/officeDocument/2006/relationships/hyperlink" Target="http://www.copernicus.eu/pages-principales/services/atmosphere-monitorin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lmi.is/wp-content/uploads/2011/09/corineskyrsla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copernicus.eu/index.php?eID=tx_cms_showpic&amp;file=uploads%2Fpics%2FMetOp_Second_Generation_small.jpg&amp;width=800m&amp;height=600m&amp;bodyTag=%3Cbody%20style%3D%22margin%3A0%3B%20background%3A%23fff%3B%22%3E&amp;wrap=%3Ca%20href%3D%22javascript%3Aclose%28%29%3B%22%3E%20%7C%20%3C%2Fa%3E&amp;md5=e5e8af689f561c6c6ef0320a9dc37f3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0659" y="4389928"/>
            <a:ext cx="6400800" cy="1271319"/>
          </a:xfrm>
        </p:spPr>
        <p:txBody>
          <a:bodyPr>
            <a:normAutofit/>
          </a:bodyPr>
          <a:lstStyle/>
          <a:p>
            <a:r>
              <a:rPr lang="is-IS" sz="2800" b="1" smtClean="0">
                <a:solidFill>
                  <a:schemeClr val="accent1">
                    <a:lumMod val="75000"/>
                  </a:schemeClr>
                </a:solidFill>
              </a:rPr>
              <a:t>Kópernikus áætlunin</a:t>
            </a:r>
          </a:p>
          <a:p>
            <a:r>
              <a:rPr lang="is-IS" sz="1400" b="1" smtClean="0">
                <a:solidFill>
                  <a:schemeClr val="accent1">
                    <a:lumMod val="75000"/>
                  </a:schemeClr>
                </a:solidFill>
              </a:rPr>
              <a:t>Kynning 16. janúar 2014</a:t>
            </a:r>
          </a:p>
          <a:p>
            <a:r>
              <a:rPr lang="is-IS" sz="1400" b="1" smtClean="0">
                <a:solidFill>
                  <a:schemeClr val="accent1">
                    <a:lumMod val="75000"/>
                  </a:schemeClr>
                </a:solidFill>
              </a:rPr>
              <a:t>Magnús Guðmundsson</a:t>
            </a:r>
            <a:endParaRPr lang="is-IS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is-I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661248"/>
            <a:ext cx="675242" cy="746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Landmælingar Íslands stofnun ársins 2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661248"/>
            <a:ext cx="679570" cy="746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09" y="1124744"/>
            <a:ext cx="50673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is-IS" smtClean="0"/>
              <a:t>Hvað er Copernicus ?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44719"/>
            <a:ext cx="4320480" cy="5400600"/>
          </a:xfrm>
        </p:spPr>
        <p:txBody>
          <a:bodyPr>
            <a:normAutofit lnSpcReduction="10000"/>
          </a:bodyPr>
          <a:lstStyle/>
          <a:p>
            <a:r>
              <a:rPr lang="is-IS" sz="2400" smtClean="0"/>
              <a:t>Evrópsk vöktunaráætlun sem heitir Copernicus</a:t>
            </a:r>
            <a:r>
              <a:rPr lang="is-IS" sz="2400"/>
              <a:t>, áður þekkt sem GMES (Global Monitoring for Environment and Security</a:t>
            </a:r>
            <a:r>
              <a:rPr lang="is-IS" sz="2400" smtClean="0"/>
              <a:t>)</a:t>
            </a:r>
          </a:p>
          <a:p>
            <a:r>
              <a:rPr lang="is-IS" sz="2400" smtClean="0"/>
              <a:t>Með Copernicus áætlunin er markvisst unnið að söfnun upplýsinga um jörðina og loftslag hennar m.a. Til að fylgjast með breytingum.</a:t>
            </a:r>
          </a:p>
          <a:p>
            <a:r>
              <a:rPr lang="is-IS" sz="2400" smtClean="0"/>
              <a:t>Ísland hefur fulla aðilda að Copernicus á grundvellli EES samningsins</a:t>
            </a:r>
          </a:p>
          <a:p>
            <a:r>
              <a:rPr lang="is-IS" sz="2400" smtClean="0">
                <a:hlinkClick r:id="rId2"/>
              </a:rPr>
              <a:t>http://www.copernicus.eu/pages-principales/services/</a:t>
            </a:r>
            <a:endParaRPr lang="is-IS" sz="2400" smtClean="0"/>
          </a:p>
          <a:p>
            <a:endParaRPr lang="is-IS"/>
          </a:p>
        </p:txBody>
      </p:sp>
      <p:sp>
        <p:nvSpPr>
          <p:cNvPr id="6" name="Rectangle 5"/>
          <p:cNvSpPr/>
          <p:nvPr/>
        </p:nvSpPr>
        <p:spPr>
          <a:xfrm>
            <a:off x="755576" y="5852665"/>
            <a:ext cx="69413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400">
                <a:hlinkClick r:id="rId3"/>
              </a:rPr>
              <a:t>http://</a:t>
            </a:r>
            <a:r>
              <a:rPr lang="is-IS" sz="2400" smtClean="0">
                <a:hlinkClick r:id="rId3"/>
              </a:rPr>
              <a:t>www.youtube.com/watch?v=MC9QBpMKr7s</a:t>
            </a:r>
            <a:endParaRPr lang="is-IS" sz="2400" smtClean="0"/>
          </a:p>
          <a:p>
            <a:endParaRPr lang="is-I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213142" cy="3464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3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73"/>
            <a:ext cx="8229600" cy="833239"/>
          </a:xfrm>
        </p:spPr>
        <p:txBody>
          <a:bodyPr/>
          <a:lstStyle/>
          <a:p>
            <a:r>
              <a:rPr lang="is-IS"/>
              <a:t>Hvað er Copernicus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5122912" cy="5217443"/>
          </a:xfrm>
        </p:spPr>
        <p:txBody>
          <a:bodyPr>
            <a:normAutofit fontScale="70000" lnSpcReduction="20000"/>
          </a:bodyPr>
          <a:lstStyle/>
          <a:p>
            <a:r>
              <a:rPr lang="is-IS"/>
              <a:t>Copernicus </a:t>
            </a:r>
            <a:r>
              <a:rPr lang="is-IS" smtClean="0"/>
              <a:t>tekur </a:t>
            </a:r>
            <a:r>
              <a:rPr lang="is-IS"/>
              <a:t>til vöktunar á yfirborði og umhverfi jarðarinnar með nýjustu gervitunglatækni </a:t>
            </a:r>
            <a:endParaRPr lang="is-IS" smtClean="0"/>
          </a:p>
          <a:p>
            <a:pPr marL="0" indent="0">
              <a:buNone/>
            </a:pPr>
            <a:endParaRPr lang="is-IS" smtClean="0"/>
          </a:p>
          <a:p>
            <a:r>
              <a:rPr lang="is-IS"/>
              <a:t>M</a:t>
            </a:r>
            <a:r>
              <a:rPr lang="is-IS" smtClean="0"/>
              <a:t>eð </a:t>
            </a:r>
            <a:r>
              <a:rPr lang="is-IS"/>
              <a:t>þátttöku í </a:t>
            </a:r>
            <a:r>
              <a:rPr lang="is-IS" smtClean="0"/>
              <a:t>Coperncus  </a:t>
            </a:r>
            <a:r>
              <a:rPr lang="is-IS"/>
              <a:t>fær Ísland aðgang að upplýsingum og þjónustum sem spá fyrir um stöðu mála á sviðum sjávar, andrúmslofts, náttúruvár, öryggis og </a:t>
            </a:r>
            <a:r>
              <a:rPr lang="is-IS" smtClean="0"/>
              <a:t>loftslagsbreytinga</a:t>
            </a:r>
            <a:endParaRPr lang="is-IS"/>
          </a:p>
          <a:p>
            <a:pPr marL="0" indent="0">
              <a:buNone/>
            </a:pPr>
            <a:endParaRPr lang="is-IS" smtClean="0"/>
          </a:p>
          <a:p>
            <a:r>
              <a:rPr lang="is-IS" smtClean="0"/>
              <a:t>Í </a:t>
            </a:r>
            <a:r>
              <a:rPr lang="is-IS"/>
              <a:t>Copernikus er mikið byggt á notkun nýrra mjög nákvæmra gervitunglamynda og með aðild að áætluninni fær Ísland aðgang að slíkum gögnum án gjaldtöku. Verðmæti þessara gervitunglagagna ef þau væru keypt nemur hundruðum milljóna. </a:t>
            </a:r>
          </a:p>
          <a:p>
            <a:endParaRPr lang="is-I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70496"/>
            <a:ext cx="3305175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19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is-IS" smtClean="0"/>
              <a:t>Þjónustur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4978896" cy="5145435"/>
          </a:xfrm>
        </p:spPr>
        <p:txBody>
          <a:bodyPr>
            <a:noAutofit/>
          </a:bodyPr>
          <a:lstStyle/>
          <a:p>
            <a:r>
              <a:rPr lang="en-US" sz="2000"/>
              <a:t>Copernicus </a:t>
            </a:r>
            <a:r>
              <a:rPr lang="en-US" sz="2000" smtClean="0"/>
              <a:t>þjónustur skiptast í sex meginþætti: </a:t>
            </a:r>
          </a:p>
          <a:p>
            <a:r>
              <a:rPr lang="en-US" sz="2000" smtClean="0">
                <a:hlinkClick r:id="rId2" tooltip="Opens internal link in current window"/>
              </a:rPr>
              <a:t>Land </a:t>
            </a:r>
            <a:r>
              <a:rPr lang="en-US" sz="2000">
                <a:hlinkClick r:id="rId2" tooltip="Opens internal link in current window"/>
              </a:rPr>
              <a:t>Monitoring</a:t>
            </a:r>
            <a:endParaRPr lang="en-US" sz="2000"/>
          </a:p>
          <a:p>
            <a:r>
              <a:rPr lang="en-US" sz="2000">
                <a:hlinkClick r:id="rId3" tooltip="Opens internal link in current window"/>
              </a:rPr>
              <a:t>Marine Monitoring</a:t>
            </a:r>
            <a:endParaRPr lang="en-US" sz="2000"/>
          </a:p>
          <a:p>
            <a:r>
              <a:rPr lang="en-US" sz="2000">
                <a:hlinkClick r:id="rId4" tooltip="Opens internal link in current window"/>
              </a:rPr>
              <a:t>Atmosphere Monitoring</a:t>
            </a:r>
            <a:endParaRPr lang="en-US" sz="2000"/>
          </a:p>
          <a:p>
            <a:r>
              <a:rPr lang="en-US" sz="2000">
                <a:hlinkClick r:id="rId5" tooltip="Opens internal link in current window"/>
              </a:rPr>
              <a:t>Emergency Management</a:t>
            </a:r>
            <a:endParaRPr lang="en-US" sz="2000"/>
          </a:p>
          <a:p>
            <a:r>
              <a:rPr lang="en-US" sz="2000">
                <a:hlinkClick r:id="rId6" tooltip="Opens internal link in current window"/>
              </a:rPr>
              <a:t>Security</a:t>
            </a:r>
            <a:endParaRPr lang="en-US" sz="2000"/>
          </a:p>
          <a:p>
            <a:r>
              <a:rPr lang="en-US" sz="2000">
                <a:hlinkClick r:id="rId7" tooltip="Opens internal link in current window"/>
              </a:rPr>
              <a:t>Climate </a:t>
            </a:r>
            <a:r>
              <a:rPr lang="en-US" sz="2000" smtClean="0">
                <a:hlinkClick r:id="rId7" tooltip="Opens internal link in current window"/>
              </a:rPr>
              <a:t>Change</a:t>
            </a:r>
            <a:endParaRPr lang="en-US" sz="2000" smtClean="0"/>
          </a:p>
          <a:p>
            <a:r>
              <a:rPr lang="en-US" sz="2000" smtClean="0"/>
              <a:t>Þjónusturnar eru mislangt komnar varðandi þróun. Sumar eru þegar að komnar í almenna notkun (</a:t>
            </a:r>
            <a:r>
              <a:rPr lang="en-US" sz="2000"/>
              <a:t>land monitoring and emergency management) </a:t>
            </a:r>
            <a:r>
              <a:rPr lang="en-US" sz="2000" smtClean="0"/>
              <a:t>á meðan aðrar eru í þróun (atmosphere monitoring, marine monitoring, climate </a:t>
            </a:r>
            <a:r>
              <a:rPr lang="en-US" sz="2000"/>
              <a:t>change monitoring and services for security applications). </a:t>
            </a:r>
          </a:p>
          <a:p>
            <a:endParaRPr lang="is-IS" sz="20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501204" cy="336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7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is-IS" smtClean="0"/>
              <a:t>Landmælingar Íslands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266928" cy="5328592"/>
          </a:xfrm>
          <a:ln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is-IS"/>
              <a:t>Landmælingar Íslands (LMÍ) hafa undanfarin ár í nánu samstarfi við Umhverfisstofnun Evrópu nýtt sér aðild að áætluninni og mörg tækifæri eru til frekari þátttöku Íslenskra stofnana. </a:t>
            </a:r>
            <a:endParaRPr lang="is-IS" smtClean="0"/>
          </a:p>
          <a:p>
            <a:pPr marL="0" indent="0">
              <a:buNone/>
            </a:pPr>
            <a:endParaRPr lang="is-IS" smtClean="0"/>
          </a:p>
          <a:p>
            <a:r>
              <a:rPr lang="is-IS" smtClean="0"/>
              <a:t>LMÍ </a:t>
            </a:r>
            <a:r>
              <a:rPr lang="is-IS"/>
              <a:t>taka nú þátt í tveimur þáttum Copernicus </a:t>
            </a:r>
            <a:r>
              <a:rPr lang="is-IS" smtClean="0"/>
              <a:t>áætlunarinnar </a:t>
            </a:r>
            <a:r>
              <a:rPr lang="is-IS"/>
              <a:t>sem snerta annars vegar </a:t>
            </a:r>
            <a:r>
              <a:rPr lang="is-IS" b="1"/>
              <a:t>kortlagningu yfirborð lands (Corine verkefnið) og hins vegar viðbrögð við náttúruvá. </a:t>
            </a:r>
            <a:endParaRPr lang="is-IS" b="1" smtClean="0"/>
          </a:p>
          <a:p>
            <a:pPr marL="0" indent="0">
              <a:buNone/>
            </a:pPr>
            <a:endParaRPr lang="is-IS"/>
          </a:p>
          <a:p>
            <a:r>
              <a:rPr lang="is-IS"/>
              <a:t>LMÍ fá á árinu 2013 og 2014 um 22 milljónir króna  vegna verksamnins um CORINE . Landmælingar Íslands fengu sambærilegar greiðslur fyrir verkefnið þegar það var unnið á árinum 2007-2009</a:t>
            </a:r>
          </a:p>
          <a:p>
            <a:endParaRPr lang="is-I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8501" y="1628800"/>
            <a:ext cx="3141729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4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is-IS" smtClean="0"/>
              <a:t>CORINE á Íslandi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5626968" cy="5805264"/>
          </a:xfrm>
        </p:spPr>
        <p:txBody>
          <a:bodyPr>
            <a:normAutofit fontScale="55000" lnSpcReduction="20000"/>
          </a:bodyPr>
          <a:lstStyle/>
          <a:p>
            <a:r>
              <a:rPr lang="is-IS" smtClean="0"/>
              <a:t>Árið </a:t>
            </a:r>
            <a:r>
              <a:rPr lang="is-IS"/>
              <a:t>2007 hófst flokkun landyfirborðs á Íslandi í samræmi við CORINE sem er undirverkefni </a:t>
            </a:r>
            <a:r>
              <a:rPr lang="is-IS" b="1"/>
              <a:t>Copernicus</a:t>
            </a:r>
            <a:r>
              <a:rPr lang="is-IS"/>
              <a:t> verkefnisins. </a:t>
            </a:r>
            <a:endParaRPr lang="is-IS" smtClean="0"/>
          </a:p>
          <a:p>
            <a:r>
              <a:rPr lang="is-IS" smtClean="0"/>
              <a:t>Verkefnið </a:t>
            </a:r>
            <a:r>
              <a:rPr lang="is-IS"/>
              <a:t>var unnið hjá Landmælingum Íslands í samvinnu við evrópsku umhverfisstofnunina EEA og nokkrar íslenskar stofnanir og sveitarfélög. </a:t>
            </a:r>
            <a:endParaRPr lang="is-IS" smtClean="0"/>
          </a:p>
          <a:p>
            <a:r>
              <a:rPr lang="is-IS" smtClean="0"/>
              <a:t>Samkvæmt </a:t>
            </a:r>
            <a:r>
              <a:rPr lang="is-IS"/>
              <a:t>CORINE er yfirborði lands skipt í 44 mismunandi flokka og af þeim koma 32 fyrir hér á landi. </a:t>
            </a:r>
            <a:endParaRPr lang="is-IS" smtClean="0"/>
          </a:p>
          <a:p>
            <a:r>
              <a:rPr lang="is-IS" smtClean="0"/>
              <a:t>Tilgangurinn að </a:t>
            </a:r>
            <a:r>
              <a:rPr lang="is-IS"/>
              <a:t>til sé einsleitur gagnagrunnur fyrir alla Evrópu þannig að samanburður milli landa sé mögulegur og hægt sé að fylgjast með breytingum á landnotkun. </a:t>
            </a:r>
            <a:endParaRPr lang="is-IS" smtClean="0"/>
          </a:p>
          <a:p>
            <a:r>
              <a:rPr lang="is-IS" smtClean="0"/>
              <a:t>Niðurstöður </a:t>
            </a:r>
            <a:r>
              <a:rPr lang="is-IS"/>
              <a:t>verkefnisins eru öllum aðgengilegar </a:t>
            </a:r>
            <a:r>
              <a:rPr lang="is-IS" smtClean="0"/>
              <a:t>á </a:t>
            </a:r>
            <a:r>
              <a:rPr lang="is-IS"/>
              <a:t>þessari slóð (</a:t>
            </a:r>
            <a:r>
              <a:rPr lang="is-IS" u="sng"/>
              <a:t>http://atlas.lmi.is/corine</a:t>
            </a:r>
            <a:r>
              <a:rPr lang="is-IS" u="sng" smtClean="0"/>
              <a:t>/</a:t>
            </a:r>
            <a:r>
              <a:rPr lang="is-IS" smtClean="0"/>
              <a:t>) </a:t>
            </a:r>
            <a:r>
              <a:rPr lang="is-IS"/>
              <a:t>og í skýrslu sem gefin var út um verkefnið (</a:t>
            </a:r>
            <a:r>
              <a:rPr lang="is-IS" u="sng">
                <a:hlinkClick r:id="rId2"/>
              </a:rPr>
              <a:t>http://www.lmi.is/wp-content/uploads/2011/09/corineskyrsla.pdf</a:t>
            </a:r>
            <a:r>
              <a:rPr lang="is-IS" smtClean="0"/>
              <a:t>)</a:t>
            </a:r>
          </a:p>
          <a:p>
            <a:r>
              <a:rPr lang="is-IS"/>
              <a:t>Kortlagning á CORINE-landgerðarbreytingum er nú </a:t>
            </a:r>
            <a:r>
              <a:rPr lang="is-IS" smtClean="0"/>
              <a:t>aftur hafin  hjá </a:t>
            </a:r>
            <a:r>
              <a:rPr lang="is-IS"/>
              <a:t>Landmælingum Íslands og er viðmiðunarárið 2012. Kortlagðar eru breytingar sem orðið hafa á landnotkun eða landgerðum síðan 2006. </a:t>
            </a:r>
          </a:p>
          <a:p>
            <a:endParaRPr lang="is-I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4168" y="1988840"/>
            <a:ext cx="2823791" cy="3186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7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s-IS"/>
              <a:t>Náttúruvá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5681584" cy="5949280"/>
          </a:xfrm>
        </p:spPr>
        <p:txBody>
          <a:bodyPr>
            <a:normAutofit fontScale="62500" lnSpcReduction="20000"/>
          </a:bodyPr>
          <a:lstStyle/>
          <a:p>
            <a:r>
              <a:rPr lang="is-IS" smtClean="0"/>
              <a:t>Landmælinga </a:t>
            </a:r>
            <a:r>
              <a:rPr lang="is-IS"/>
              <a:t>Íslands hafa skuldbundið </a:t>
            </a:r>
            <a:r>
              <a:rPr lang="is-IS" smtClean="0"/>
              <a:t>sig á </a:t>
            </a:r>
            <a:r>
              <a:rPr lang="is-IS"/>
              <a:t>grundvelli Copernicus að afhenda kortagögn sem nýst til að aðstoða þegar upp kemur náttúruvá </a:t>
            </a:r>
            <a:endParaRPr lang="is-IS" smtClean="0"/>
          </a:p>
          <a:p>
            <a:r>
              <a:rPr lang="is-IS"/>
              <a:t>E</a:t>
            </a:r>
            <a:r>
              <a:rPr lang="is-IS" smtClean="0"/>
              <a:t>innig </a:t>
            </a:r>
            <a:r>
              <a:rPr lang="is-IS"/>
              <a:t>mun Ísland fá aðgang nær rauntíma gervitunglagögnum ef upp kemur vá hér á landi. </a:t>
            </a:r>
            <a:endParaRPr lang="is-IS" smtClean="0"/>
          </a:p>
          <a:p>
            <a:r>
              <a:rPr lang="is-IS" smtClean="0"/>
              <a:t>Þetta </a:t>
            </a:r>
            <a:r>
              <a:rPr lang="is-IS"/>
              <a:t>tengist einu af meginverkefnum Copernicus við að byggja upp viðbragðsþjónustu varðandi náttúruvá og að framleiða kort og útvega gervitunglamyndir á neyðarstundu. </a:t>
            </a:r>
            <a:endParaRPr lang="is-IS" smtClean="0"/>
          </a:p>
          <a:p>
            <a:r>
              <a:rPr lang="is-IS" smtClean="0"/>
              <a:t>Um </a:t>
            </a:r>
            <a:r>
              <a:rPr lang="is-IS"/>
              <a:t>er að ræða tvennskonar kortagerð, </a:t>
            </a:r>
            <a:endParaRPr lang="is-IS" smtClean="0"/>
          </a:p>
          <a:p>
            <a:pPr lvl="1"/>
            <a:r>
              <a:rPr lang="is-IS" smtClean="0"/>
              <a:t>rush </a:t>
            </a:r>
            <a:r>
              <a:rPr lang="is-IS"/>
              <a:t>mode (6 klst) </a:t>
            </a:r>
            <a:r>
              <a:rPr lang="is-IS" smtClean="0"/>
              <a:t> </a:t>
            </a:r>
          </a:p>
          <a:p>
            <a:pPr lvl="1"/>
            <a:r>
              <a:rPr lang="is-IS" smtClean="0"/>
              <a:t>non-rush </a:t>
            </a:r>
            <a:r>
              <a:rPr lang="is-IS"/>
              <a:t>mode (30 dagar). </a:t>
            </a:r>
            <a:endParaRPr lang="is-IS" smtClean="0"/>
          </a:p>
          <a:p>
            <a:r>
              <a:rPr lang="is-IS" smtClean="0"/>
              <a:t>Kortlagningin </a:t>
            </a:r>
            <a:r>
              <a:rPr lang="is-IS"/>
              <a:t>getur stutt öll stig neyðarþjónustu, s.s. forvarnir, neyðarástand og uppbyggingu og er hún veitt á heimsvísu. </a:t>
            </a:r>
            <a:endParaRPr lang="is-IS" smtClean="0"/>
          </a:p>
          <a:p>
            <a:r>
              <a:rPr lang="is-IS" smtClean="0"/>
              <a:t>Ekki </a:t>
            </a:r>
            <a:r>
              <a:rPr lang="is-IS"/>
              <a:t>er auðvelt að meta hvers virði þessi samvinna er en í raun má segja en í raun er hún ómetanleg þegar kemur að því að tryggja öruggi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2"/>
          <a:stretch/>
        </p:blipFill>
        <p:spPr bwMode="auto">
          <a:xfrm>
            <a:off x="6012160" y="1460202"/>
            <a:ext cx="3005216" cy="413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9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is-IS" smtClean="0"/>
              <a:t>Að lokum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5338936" cy="514543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is-IS"/>
              <a:t>Ísland er þegar aðili að Copernicus (GMES) og hefur það gefið góða </a:t>
            </a:r>
            <a:r>
              <a:rPr lang="is-IS"/>
              <a:t>raun </a:t>
            </a:r>
            <a:r>
              <a:rPr lang="is-IS" smtClean="0"/>
              <a:t>fram til þessa. </a:t>
            </a:r>
            <a:endParaRPr lang="is-IS"/>
          </a:p>
          <a:p>
            <a:pPr lvl="0"/>
            <a:r>
              <a:rPr lang="is-IS"/>
              <a:t>Fleiri stofnanir, á vegum UAR, IRR o.fl. hafa áhuga á að nýta sér þátttöku Íslands </a:t>
            </a:r>
            <a:r>
              <a:rPr lang="is-IS"/>
              <a:t>í </a:t>
            </a:r>
            <a:r>
              <a:rPr lang="is-IS" smtClean="0"/>
              <a:t>Copernicus</a:t>
            </a:r>
          </a:p>
          <a:p>
            <a:pPr lvl="0"/>
            <a:r>
              <a:rPr lang="is-IS" smtClean="0"/>
              <a:t>Góð </a:t>
            </a:r>
            <a:r>
              <a:rPr lang="is-IS"/>
              <a:t>reynsla </a:t>
            </a:r>
            <a:r>
              <a:rPr lang="is-IS" smtClean="0"/>
              <a:t>er af </a:t>
            </a:r>
            <a:r>
              <a:rPr lang="is-IS"/>
              <a:t>þátttöku í samstarfsáætlunum ESB almennt og þau tækifæri og fjármunir sem í þeim felast</a:t>
            </a:r>
            <a:r>
              <a:rPr lang="is-IS"/>
              <a:t>, </a:t>
            </a:r>
            <a:r>
              <a:rPr lang="is-IS" smtClean="0"/>
              <a:t>renna </a:t>
            </a:r>
            <a:r>
              <a:rPr lang="is-IS"/>
              <a:t>stoðum undir það, að af þátttöku </a:t>
            </a:r>
            <a:r>
              <a:rPr lang="is-IS"/>
              <a:t>í </a:t>
            </a:r>
            <a:r>
              <a:rPr lang="is-IS" smtClean="0"/>
              <a:t>Copernicus sé </a:t>
            </a:r>
            <a:r>
              <a:rPr lang="is-IS"/>
              <a:t>verulegur ávinningur</a:t>
            </a:r>
            <a:r>
              <a:rPr lang="is-IS"/>
              <a:t>. </a:t>
            </a:r>
            <a:br>
              <a:rPr lang="is-IS"/>
            </a:br>
            <a:endParaRPr lang="is-IS"/>
          </a:p>
        </p:txBody>
      </p:sp>
      <p:pic>
        <p:nvPicPr>
          <p:cNvPr id="1026" name="Picture 2" descr="http://www.copernicus.eu/typo3temp/pics/304fd786d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4864"/>
            <a:ext cx="305488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ærutemplate frá ghk (4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glærutemplate frá ghk (4)</Template>
  <TotalTime>837</TotalTime>
  <Words>644</Words>
  <Application>Microsoft Office PowerPoint</Application>
  <PresentationFormat>On-screen Show (4:3)</PresentationFormat>
  <Paragraphs>51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glærutemplate frá ghk (4)</vt:lpstr>
      <vt:lpstr>Custom Design</vt:lpstr>
      <vt:lpstr>PowerPoint Presentation</vt:lpstr>
      <vt:lpstr>Hvað er Copernicus ?</vt:lpstr>
      <vt:lpstr>Hvað er Copernicus ?</vt:lpstr>
      <vt:lpstr>Þjónustur</vt:lpstr>
      <vt:lpstr>Landmælingar Íslands</vt:lpstr>
      <vt:lpstr>CORINE á Íslandi</vt:lpstr>
      <vt:lpstr>Náttúruvá </vt:lpstr>
      <vt:lpstr>Að lokum</vt:lpstr>
    </vt:vector>
  </TitlesOfParts>
  <Company>Landmælingar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</dc:creator>
  <cp:lastModifiedBy>Magnús Guðmundsson</cp:lastModifiedBy>
  <cp:revision>124</cp:revision>
  <cp:lastPrinted>2013-12-11T11:36:29Z</cp:lastPrinted>
  <dcterms:created xsi:type="dcterms:W3CDTF">2011-04-01T19:51:47Z</dcterms:created>
  <dcterms:modified xsi:type="dcterms:W3CDTF">2014-01-07T13:06:22Z</dcterms:modified>
</cp:coreProperties>
</file>